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0.png" ContentType="image/png"/>
  <Override PartName="/ppt/media/image42.png" ContentType="image/png"/>
  <Override PartName="/ppt/media/image54.png" ContentType="image/png"/>
  <Override PartName="/ppt/media/image39.png" ContentType="image/png"/>
  <Override PartName="/ppt/media/image9.png" ContentType="image/png"/>
  <Override PartName="/ppt/media/image45.gif" ContentType="image/gif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47.png" ContentType="image/png"/>
  <Override PartName="/ppt/media/image10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74FAA5F-68CC-489B-B44A-8C98D37F3CF2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5" name="CustomShape 49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8" name="CustomShape 54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1" name="CustomShape 59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4" name="CustomShape 69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7" name="CustomShape 79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0" name="CustomShape 84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3" name="CustomShape 89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6" name="CustomShape 22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9" name="CustomShape 62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2" name="CustomShape 72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5" name="CustomShape 97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8" name="CustomShape 92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1" name="CustomShape 102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4" name="CustomShape 107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7" name="CustomShape 117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0" name="CustomShape 112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3" name="CustomShape 122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6" name="CustomShape 137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9" name="CustomShape 127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2" name="CustomShape 142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4" name="CustomShape 5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5" name="CustomShape 147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7" name="CustomShape 14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0" name="CustomShape 19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3" name="CustomShape 29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6" name="CustomShape 39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9" name="CustomShape 34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2" name="CustomShape 44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09200" cy="12492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09200" cy="124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09200" cy="52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69200" cy="5292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29200" cy="5292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3150000"/>
            <a:ext cx="9709200" cy="12492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hyperlink" Target="https://github.com/andrehochuli/teach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hyperlink" Target="https://github.com/andrehochuli/teaching/blob/a4497e20dadbc4e1aa1ed64b77405ca387f41d00/AprendizadoMaquina/T&#243;pico%2002%20-%20Aprendizado%20Supervisionado/RNA/Topico_02_Aprendizado_Supervisionado_Perceptron.ipynb" TargetMode="Externa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33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(RNA)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40000" y="4680000"/>
            <a:ext cx="9169200" cy="25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github.com/andrehochuli/teaching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45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90" name="CustomShape 46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1" name="CustomShape 47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2" name="CustomShape 48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Treino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Inicializar pesos e bias aleatórios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Definir a função de ativação (exemplo: STEP Function)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 cada exemplo no conjunto de 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a. Calcular a saída do Perceptron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b. Atualizar os pesos e bias com base no erro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Teste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Computar com os pesos do treino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6187320" y="3780000"/>
            <a:ext cx="3531240" cy="16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50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96" name="CustomShape 51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7" name="CustomShape 52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8" name="CustomShape 53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Definição das funções básicas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920" cy="104400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720000" y="2520000"/>
            <a:ext cx="4103640" cy="203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55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03" name="CustomShape 56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4" name="CustomShape 57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58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Inicialização dos pesos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920" cy="104400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720000" y="2721960"/>
            <a:ext cx="4674960" cy="1236600"/>
          </a:xfrm>
          <a:prstGeom prst="rect">
            <a:avLst/>
          </a:prstGeom>
          <a:ln w="0">
            <a:noFill/>
          </a:ln>
        </p:spPr>
      </p:pic>
      <p:sp>
        <p:nvSpPr>
          <p:cNvPr id="209" name=""/>
          <p:cNvSpPr/>
          <p:nvPr/>
        </p:nvSpPr>
        <p:spPr>
          <a:xfrm>
            <a:off x="7920000" y="2880000"/>
            <a:ext cx="17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8316000" y="2880000"/>
            <a:ext cx="17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65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12" name="CustomShape 66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3" name="CustomShape 67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68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Iteração sobre a base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 o produto escalar dos pesos e bias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920" cy="104400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1870560" y="3420000"/>
            <a:ext cx="2808000" cy="45540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rcRect l="0" t="0" r="0" b="21897"/>
          <a:stretch/>
        </p:blipFill>
        <p:spPr>
          <a:xfrm>
            <a:off x="430560" y="4068360"/>
            <a:ext cx="5999040" cy="2698200"/>
          </a:xfrm>
          <a:prstGeom prst="rect">
            <a:avLst/>
          </a:prstGeom>
          <a:ln w="0">
            <a:noFill/>
          </a:ln>
        </p:spPr>
      </p:pic>
      <p:sp>
        <p:nvSpPr>
          <p:cNvPr id="219" name=""/>
          <p:cNvSpPr/>
          <p:nvPr/>
        </p:nvSpPr>
        <p:spPr>
          <a:xfrm rot="10683000">
            <a:off x="8522280" y="3899160"/>
            <a:ext cx="17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75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21" name="CustomShape 76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2" name="CustomShape 77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78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4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Atualização dos pesos e bias com base no erro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920" cy="104400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684000" y="2722320"/>
            <a:ext cx="5960880" cy="368424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 flipV="1" rot="10916400">
            <a:off x="7915320" y="2876040"/>
            <a:ext cx="17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 flipV="1" rot="10916400">
            <a:off x="8347320" y="2876040"/>
            <a:ext cx="17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50680" cy="18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80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1" name="CustomShape 81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2" name="CustomShape 82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3" name="CustomShape 83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Criar o dataset e treinar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4004640" y="1529280"/>
            <a:ext cx="2293920" cy="104400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517680" y="2722320"/>
            <a:ext cx="5960880" cy="3684240"/>
          </a:xfrm>
          <a:prstGeom prst="rect">
            <a:avLst/>
          </a:prstGeom>
          <a:ln w="0"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50680" cy="188640"/>
          </a:xfrm>
          <a:prstGeom prst="rect">
            <a:avLst/>
          </a:prstGeom>
          <a:ln w="0">
            <a:noFill/>
          </a:ln>
        </p:spPr>
      </p:pic>
      <p:pic>
        <p:nvPicPr>
          <p:cNvPr id="238" name="" descr=""/>
          <p:cNvPicPr/>
          <p:nvPr/>
        </p:nvPicPr>
        <p:blipFill>
          <a:blip r:embed="rId4"/>
          <a:stretch/>
        </p:blipFill>
        <p:spPr>
          <a:xfrm>
            <a:off x="6769440" y="3060000"/>
            <a:ext cx="2589120" cy="297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85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40" name="CustomShape 86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41" name="CustomShape 87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2" name="CustomShape 88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Predict(): Utilizar os pesos do fit e testar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7200000" y="1440000"/>
            <a:ext cx="2293920" cy="104400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720000" y="2340000"/>
            <a:ext cx="3160440" cy="65556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>
            <a:off x="720000" y="2997000"/>
            <a:ext cx="2655720" cy="3789000"/>
          </a:xfrm>
          <a:prstGeom prst="rect">
            <a:avLst/>
          </a:prstGeom>
          <a:ln w="0">
            <a:noFill/>
          </a:ln>
        </p:spPr>
      </p:pic>
      <p:sp>
        <p:nvSpPr>
          <p:cNvPr id="247" name=""/>
          <p:cNvSpPr/>
          <p:nvPr/>
        </p:nvSpPr>
        <p:spPr>
          <a:xfrm>
            <a:off x="4698720" y="4860000"/>
            <a:ext cx="39405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4"/>
              </a:rPr>
              <a:t>Link para Código Fonte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20"/>
          <p:cNvSpPr/>
          <p:nvPr/>
        </p:nvSpPr>
        <p:spPr>
          <a:xfrm>
            <a:off x="360000" y="333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9" name="CustomShape 21"/>
          <p:cNvSpPr/>
          <p:nvPr/>
        </p:nvSpPr>
        <p:spPr>
          <a:xfrm>
            <a:off x="540000" y="4680000"/>
            <a:ext cx="9169200" cy="250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2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Relembrando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51" name="CustomShape 24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2" name="CustomShape 60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3" name="CustomShape 61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9080" cy="2338560"/>
          </a:xfrm>
          <a:prstGeom prst="rect">
            <a:avLst/>
          </a:prstGeom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9680" cy="1125360"/>
          </a:xfrm>
          <a:prstGeom prst="rect">
            <a:avLst/>
          </a:prstGeom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4080" cy="208584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2720" cy="204552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4680000" y="3240000"/>
            <a:ext cx="53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"/>
          <p:cNvSpPr/>
          <p:nvPr/>
        </p:nvSpPr>
        <p:spPr>
          <a:xfrm>
            <a:off x="4104000" y="5580000"/>
            <a:ext cx="53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6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62" name="CustomShape 64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3" name="CustomShape 70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4" name="CustomShape 71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 (Perceptrons) interconectados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Entrada (Features)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Saída (Classes)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Otimização: Ajuste de pesos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4466160" y="3240000"/>
            <a:ext cx="5063040" cy="25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Discussões Iniciais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Perceptron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Concepção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RNA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2520360" y="5508360"/>
            <a:ext cx="263880" cy="263880"/>
          </a:xfrm>
          <a:prstGeom prst="ellipse">
            <a:avLst/>
          </a:prstGeom>
          <a:solidFill>
            <a:srgbClr val="00a9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2052360" y="5508360"/>
            <a:ext cx="263880" cy="263880"/>
          </a:xfrm>
          <a:prstGeom prst="ellipse">
            <a:avLst/>
          </a:prstGeom>
          <a:solidFill>
            <a:srgbClr val="00a9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>
            <a:off x="2988720" y="5508360"/>
            <a:ext cx="263880" cy="263880"/>
          </a:xfrm>
          <a:prstGeom prst="ellipse">
            <a:avLst/>
          </a:prstGeom>
          <a:solidFill>
            <a:srgbClr val="00a933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523880" y="3819240"/>
            <a:ext cx="7426080" cy="221580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3254760" y="5589720"/>
            <a:ext cx="416520" cy="44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9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68" name="CustomShape 94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9" name="CustomShape 95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0" name="CustomShape 96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há limite de camadas e perceptrons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decisão é realizada por meio de testes empíricos*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2160000" y="3600000"/>
            <a:ext cx="6299640" cy="253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7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4" name="CustomShape 74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5" name="CustomShape 90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6" name="CustomShape 91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Feed-Forward: Computa os pesos para o o ‘batch’ de amostras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1080000" y="3240000"/>
            <a:ext cx="7269120" cy="30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98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80" name="CustomShape 99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1" name="CustomShape 100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2" name="CustomShape 101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080000" y="3456000"/>
            <a:ext cx="7269120" cy="30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" descr=""/>
          <p:cNvPicPr/>
          <p:nvPr/>
        </p:nvPicPr>
        <p:blipFill>
          <a:blip r:embed="rId1"/>
          <a:srcRect l="4587" t="5531" r="3283" b="22022"/>
          <a:stretch/>
        </p:blipFill>
        <p:spPr>
          <a:xfrm>
            <a:off x="2052000" y="3132000"/>
            <a:ext cx="6299640" cy="3715200"/>
          </a:xfrm>
          <a:prstGeom prst="rect">
            <a:avLst/>
          </a:prstGeom>
          <a:ln w="0">
            <a:noFill/>
          </a:ln>
        </p:spPr>
      </p:pic>
      <p:sp>
        <p:nvSpPr>
          <p:cNvPr id="286" name="CustomShape 10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87" name="CustomShape 104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8" name="CustomShape 105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9" name="CustomShape 106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0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1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92" name="CustomShape 114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93" name="CustomShape 115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4" name="CustomShape 116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2412000" y="3420000"/>
            <a:ext cx="5579640" cy="314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08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98" name="CustomShape 109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99" name="CustomShape 110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0" name="CustomShape 111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Quais são os parâmetros de uma MLP: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 como definir tudo isso?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*empircamente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Treino-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Validação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-Teste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 o nome diz, validação é uma fração da base utilizada para validar o modelo.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Então, o teste é utilizado para avaliar a performance daquele modelo.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3240000" y="2520000"/>
            <a:ext cx="6119280" cy="257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18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4" name="CustomShape 119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05" name="CustomShape 120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6" name="CustomShape 121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redes que evoluiram o conceito para ‘encodar’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Sequências (LSTM, RNN)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541440" y="2754720"/>
            <a:ext cx="6658200" cy="2104920"/>
          </a:xfrm>
          <a:prstGeom prst="rect">
            <a:avLst/>
          </a:prstGeom>
          <a:ln w="0">
            <a:noFill/>
          </a:ln>
        </p:spPr>
      </p:pic>
      <p:pic>
        <p:nvPicPr>
          <p:cNvPr id="309" name="" descr=""/>
          <p:cNvPicPr/>
          <p:nvPr/>
        </p:nvPicPr>
        <p:blipFill>
          <a:blip r:embed="rId2"/>
          <a:srcRect l="10213" t="12645" r="0" b="11310"/>
          <a:stretch/>
        </p:blipFill>
        <p:spPr>
          <a:xfrm>
            <a:off x="5940000" y="4680000"/>
            <a:ext cx="3229200" cy="212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3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11" name="CustomShape 134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12" name="CustomShape 135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3" name="CustomShape 136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redes que evoluiram o conceito para ‘encodar’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Imagens (CNN)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127800" y="2753280"/>
            <a:ext cx="5631840" cy="2646360"/>
          </a:xfrm>
          <a:prstGeom prst="rect">
            <a:avLst/>
          </a:prstGeom>
          <a:ln w="0">
            <a:noFill/>
          </a:ln>
        </p:spPr>
      </p:pic>
      <p:pic>
        <p:nvPicPr>
          <p:cNvPr id="316" name="" descr=""/>
          <p:cNvPicPr/>
          <p:nvPr/>
        </p:nvPicPr>
        <p:blipFill>
          <a:blip r:embed="rId2"/>
          <a:srcRect l="0" t="0" r="5541" b="0"/>
          <a:stretch/>
        </p:blipFill>
        <p:spPr>
          <a:xfrm>
            <a:off x="5042880" y="4430520"/>
            <a:ext cx="5037480" cy="240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2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18" name="CustomShape 124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19" name="CustomShape 125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0" name="CustomShape 126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1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redes que evoluiram o conceito para ‘encodar’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Redução (AutoEncoders)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540000" y="2784960"/>
            <a:ext cx="3239640" cy="1714680"/>
          </a:xfrm>
          <a:prstGeom prst="rect">
            <a:avLst/>
          </a:prstGeom>
          <a:ln w="0">
            <a:noFill/>
          </a:ln>
        </p:spPr>
      </p:pic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4989240" y="3978720"/>
            <a:ext cx="4539960" cy="214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38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5" name="CustomShape 139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26" name="CustomShape 140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7" name="CustomShape 141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8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redes que evoluiram o conceito para ‘encodar’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Geração de Dados (GANs)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Chat-GPT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Fakes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499680" y="3780000"/>
            <a:ext cx="3999960" cy="1979640"/>
          </a:xfrm>
          <a:prstGeom prst="rect">
            <a:avLst/>
          </a:prstGeom>
          <a:ln w="0">
            <a:noFill/>
          </a:ln>
        </p:spPr>
      </p:pic>
      <p:pic>
        <p:nvPicPr>
          <p:cNvPr id="330" name="" descr=""/>
          <p:cNvPicPr/>
          <p:nvPr/>
        </p:nvPicPr>
        <p:blipFill>
          <a:blip r:embed="rId2"/>
          <a:stretch/>
        </p:blipFill>
        <p:spPr>
          <a:xfrm>
            <a:off x="4819680" y="3420000"/>
            <a:ext cx="4899960" cy="290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8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Discussões Iniciais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38" name="CustomShape 9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Binária vs Multi-Classes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All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One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2160000" y="2901600"/>
            <a:ext cx="5998320" cy="321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43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Considerações Finais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32" name="CustomShape 144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33" name="CustomShape 145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4" name="CustomShape 146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Acerca de MLP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Parametrização Complexa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Custo Computacional Elevado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entanto, altamente paralelizavel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Caixa-Preta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Overfitting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Atinge elevada taxas de acerto em problemas complexos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LETS CODE! : →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6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5" name="CustomShape 12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13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Resolve problemas complexos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 é composta de neurônios artificiais conectados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Número de Camadas é ilimitado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4320000" y="3060000"/>
            <a:ext cx="5242320" cy="3058560"/>
          </a:xfrm>
          <a:prstGeom prst="rect">
            <a:avLst/>
          </a:prstGeom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873720" y="3960000"/>
            <a:ext cx="2364840" cy="12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5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51" name="CustomShape 16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2" name="CustomShape 17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18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9080" cy="233856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9680" cy="112536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4080" cy="208584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2720" cy="2045520"/>
          </a:xfrm>
          <a:prstGeom prst="rect">
            <a:avLst/>
          </a:prstGeom>
          <a:ln w="0">
            <a:noFill/>
          </a:ln>
        </p:spPr>
      </p:pic>
      <p:sp>
        <p:nvSpPr>
          <p:cNvPr id="159" name=""/>
          <p:cNvSpPr/>
          <p:nvPr/>
        </p:nvSpPr>
        <p:spPr>
          <a:xfrm>
            <a:off x="4680000" y="3240000"/>
            <a:ext cx="53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"/>
          <p:cNvSpPr/>
          <p:nvPr/>
        </p:nvSpPr>
        <p:spPr>
          <a:xfrm>
            <a:off x="4104000" y="5580000"/>
            <a:ext cx="5385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520000" y="3420000"/>
            <a:ext cx="5938560" cy="3298680"/>
          </a:xfrm>
          <a:prstGeom prst="rect">
            <a:avLst/>
          </a:prstGeom>
          <a:ln w="0">
            <a:noFill/>
          </a:ln>
        </p:spPr>
      </p:pic>
      <p:sp>
        <p:nvSpPr>
          <p:cNvPr id="162" name="CustomShape 25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63" name="CustomShape 26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4" name="CustomShape 27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5" name="CustomShape 28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Neuronio Artificial (Rosenblatt) (1958)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Classificador Binário (0 | 1)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5344920" y="861840"/>
            <a:ext cx="3833640" cy="291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35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69" name="CustomShape 36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0" name="CustomShape 37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38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480000" y="900000"/>
            <a:ext cx="2964600" cy="1349280"/>
          </a:xfrm>
          <a:prstGeom prst="rect">
            <a:avLst/>
          </a:prstGeom>
          <a:ln w="0"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1980000" y="2304000"/>
            <a:ext cx="5722560" cy="448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30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6" name="CustomShape 31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7" name="CustomShape 32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8" name="CustomShape 33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Vamos considerar uma entrada com 2 atributos (features)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Considere: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1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0.2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0.8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 = 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Y = 1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Ativação: Step Function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900000" y="2259360"/>
            <a:ext cx="2158560" cy="43920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3127320" y="3060000"/>
            <a:ext cx="3531240" cy="160740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3780000" y="4956840"/>
            <a:ext cx="1438560" cy="126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40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84" name="CustomShape 41"/>
          <p:cNvSpPr/>
          <p:nvPr/>
        </p:nvSpPr>
        <p:spPr>
          <a:xfrm>
            <a:off x="360000" y="198000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5" name="CustomShape 42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6" name="CustomShape 43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7" name=""/>
          <p:cNvSpPr/>
          <p:nvPr/>
        </p:nvSpPr>
        <p:spPr>
          <a:xfrm>
            <a:off x="342360" y="1529280"/>
            <a:ext cx="9375480" cy="535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Atualizar w1, w2 e b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Até que seja atingido o ‘y’ desejado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Como?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 (Função de Perda)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Learning Rate (Atualização dos pesos)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6120000" y="2711160"/>
            <a:ext cx="3531240" cy="16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545</TotalTime>
  <Application>LibreOffice/7.3.7.2$Linux_X86_64 LibreOffice_project/30$Build-2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dcterms:modified xsi:type="dcterms:W3CDTF">2023-04-20T06:30:33Z</dcterms:modified>
  <cp:revision>59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